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9" r:id="rId4"/>
    <p:sldId id="264" r:id="rId5"/>
    <p:sldId id="271" r:id="rId6"/>
    <p:sldId id="265" r:id="rId7"/>
    <p:sldId id="270" r:id="rId8"/>
    <p:sldId id="263" r:id="rId9"/>
    <p:sldId id="272" r:id="rId10"/>
    <p:sldId id="273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70" d="100"/>
          <a:sy n="70" d="100"/>
        </p:scale>
        <p:origin x="-138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AC1DC-930D-4AF4-91FA-E2B75F3B85DC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6DDB1-1774-4600-BFAD-DD8C596560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0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362200"/>
            <a:ext cx="8610600" cy="1470025"/>
          </a:xfrm>
        </p:spPr>
        <p:txBody>
          <a:bodyPr/>
          <a:lstStyle/>
          <a:p>
            <a:r>
              <a:rPr lang="es-MX" dirty="0" smtClean="0"/>
              <a:t>Primera ley de Newton (Equilibrio)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886200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1752600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Estática</a:t>
            </a: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/>
              <a:t>Hibbeler</a:t>
            </a:r>
            <a:r>
              <a:rPr lang="es-MX" sz="2800" dirty="0" smtClean="0"/>
              <a:t> </a:t>
            </a:r>
            <a:r>
              <a:rPr lang="es-MX" sz="2800" dirty="0"/>
              <a:t>R</a:t>
            </a:r>
            <a:r>
              <a:rPr lang="es-MX" sz="2800" dirty="0" smtClean="0"/>
              <a:t>. C</a:t>
            </a:r>
            <a:r>
              <a:rPr lang="es-MX" sz="2800" dirty="0"/>
              <a:t>.</a:t>
            </a:r>
            <a:r>
              <a:rPr lang="it-IT" sz="2800" dirty="0" smtClean="0"/>
              <a:t>, </a:t>
            </a:r>
            <a:r>
              <a:rPr lang="es-MX" sz="2800" dirty="0"/>
              <a:t>Ingeniería </a:t>
            </a:r>
            <a:r>
              <a:rPr lang="es-MX" sz="2800" dirty="0" smtClean="0"/>
              <a:t>Mecánica. Estática</a:t>
            </a:r>
            <a:r>
              <a:rPr lang="it-IT" sz="2800" dirty="0" smtClean="0"/>
              <a:t>, Editorial </a:t>
            </a:r>
            <a:r>
              <a:rPr lang="es-MX" sz="2800" dirty="0" smtClean="0"/>
              <a:t>Pearson</a:t>
            </a:r>
            <a:r>
              <a:rPr lang="it-IT" sz="2800" dirty="0" smtClean="0"/>
              <a:t>, decimosegunda edicion.</a:t>
            </a:r>
          </a:p>
          <a:p>
            <a:pPr algn="just"/>
            <a:endParaRPr lang="it-IT" sz="2800" dirty="0"/>
          </a:p>
          <a:p>
            <a:pPr algn="just"/>
            <a:endParaRPr lang="it-IT" sz="1050" dirty="0" smtClean="0"/>
          </a:p>
          <a:p>
            <a:pPr algn="just"/>
            <a:r>
              <a:rPr lang="es-MX" sz="2800" dirty="0" smtClean="0"/>
              <a:t>Johnston E. R., </a:t>
            </a:r>
            <a:r>
              <a:rPr lang="es-MX" sz="2800" dirty="0" err="1" smtClean="0"/>
              <a:t>Beer</a:t>
            </a:r>
            <a:r>
              <a:rPr lang="es-MX" sz="2800" dirty="0" smtClean="0"/>
              <a:t> F. P., </a:t>
            </a:r>
            <a:r>
              <a:rPr lang="es-MX" sz="2800" dirty="0"/>
              <a:t>Mecánica Vectorial Para </a:t>
            </a:r>
            <a:r>
              <a:rPr lang="es-MX" sz="2800" dirty="0" smtClean="0"/>
              <a:t>Ingenieros. Estática</a:t>
            </a:r>
            <a:r>
              <a:rPr lang="it-IT" sz="2800" dirty="0" smtClean="0"/>
              <a:t>, Editorial </a:t>
            </a:r>
            <a:r>
              <a:rPr lang="es-MX" sz="2800" dirty="0" err="1" smtClean="0"/>
              <a:t>Mcgraw</a:t>
            </a:r>
            <a:r>
              <a:rPr lang="es-MX" sz="2800" dirty="0" smtClean="0"/>
              <a:t> Hill, novena edición. </a:t>
            </a: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MX" dirty="0"/>
              <a:t>Primera ley de Newton (Equilibrio)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de la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primera ley de Newton,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the Newton's first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law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Newton's first law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particle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resultant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force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 smtClean="0">
                <a:latin typeface="Arial" pitchFamily="34" charset="0"/>
                <a:cs typeface="Arial" pitchFamily="34" charset="0"/>
              </a:rPr>
              <a:t>Equilibrio de una partícula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1000" y="1941255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si una </a:t>
            </a:r>
            <a:r>
              <a:rPr lang="es-MX" sz="3200" dirty="0"/>
              <a:t>partícula </a:t>
            </a:r>
            <a:r>
              <a:rPr lang="es-MX" sz="3200" dirty="0" smtClean="0"/>
              <a:t>permanece en reposo cuando en un principio estaba en reposo, o si tiene una velocidad constante cuando inicialmente estaba en movimiento, entonces se </a:t>
            </a:r>
            <a:r>
              <a:rPr lang="es-MX" sz="3200" dirty="0"/>
              <a:t>dice que una </a:t>
            </a:r>
            <a:r>
              <a:rPr lang="es-MX" sz="3200" dirty="0" smtClean="0"/>
              <a:t>está </a:t>
            </a:r>
            <a:r>
              <a:rPr lang="es-MX" sz="3200" dirty="0"/>
              <a:t>en </a:t>
            </a:r>
            <a:r>
              <a:rPr lang="es-MX" sz="3200" dirty="0" smtClean="0"/>
              <a:t>equilibrio.</a:t>
            </a:r>
            <a:r>
              <a:rPr lang="es-MX" sz="3200" i="1" dirty="0" smtClean="0"/>
              <a:t>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0153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844927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En otras palabras, si todas las </a:t>
            </a:r>
            <a:r>
              <a:rPr lang="es-MX" sz="3200" dirty="0"/>
              <a:t>fuerza </a:t>
            </a:r>
            <a:r>
              <a:rPr lang="es-MX" sz="3200" dirty="0" smtClean="0"/>
              <a:t>que se encuentran sobre la partícula </a:t>
            </a:r>
            <a:r>
              <a:rPr lang="es-MX" sz="3200" dirty="0"/>
              <a:t>es igual a cero</a:t>
            </a:r>
            <a:r>
              <a:rPr lang="es-MX" sz="3200" dirty="0" smtClean="0"/>
              <a:t>, se considera en equilibrio </a:t>
            </a:r>
            <a:r>
              <a:rPr lang="es-MX" sz="3200" dirty="0"/>
              <a:t>.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Por ejemplo, si sometiéramos a una partícula </a:t>
            </a:r>
            <a:r>
              <a:rPr lang="es-MX" sz="3200" dirty="0"/>
              <a:t>a la acción de dos </a:t>
            </a:r>
            <a:r>
              <a:rPr lang="es-MX" sz="3200" dirty="0" smtClean="0"/>
              <a:t>fuerzas con la </a:t>
            </a:r>
            <a:r>
              <a:rPr lang="es-MX" sz="3200" dirty="0"/>
              <a:t>misma magnitud, misma línea de acción, pero sentidos opuestos</a:t>
            </a:r>
            <a:r>
              <a:rPr lang="es-MX" sz="3200" dirty="0" smtClean="0"/>
              <a:t> </a:t>
            </a:r>
            <a:r>
              <a:rPr lang="es-MX" sz="3200" dirty="0"/>
              <a:t>estará en </a:t>
            </a:r>
            <a:r>
              <a:rPr lang="es-MX" sz="3200" dirty="0" smtClean="0"/>
              <a:t>equilibrio, ya que su resultante será cero.</a:t>
            </a:r>
            <a:endParaRPr lang="es-MX" sz="3200" dirty="0"/>
          </a:p>
        </p:txBody>
      </p:sp>
      <p:sp>
        <p:nvSpPr>
          <p:cNvPr id="5" name="4 Rectángulo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68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59 Grupo"/>
          <p:cNvGrpSpPr/>
          <p:nvPr/>
        </p:nvGrpSpPr>
        <p:grpSpPr>
          <a:xfrm>
            <a:off x="6829770" y="1571751"/>
            <a:ext cx="2024883" cy="2210902"/>
            <a:chOff x="290846" y="2018903"/>
            <a:chExt cx="2457450" cy="2638390"/>
          </a:xfrm>
        </p:grpSpPr>
        <p:sp>
          <p:nvSpPr>
            <p:cNvPr id="6" name="5 Conector"/>
            <p:cNvSpPr/>
            <p:nvPr/>
          </p:nvSpPr>
          <p:spPr>
            <a:xfrm>
              <a:off x="1454136" y="3223745"/>
              <a:ext cx="130870" cy="150062"/>
            </a:xfrm>
            <a:prstGeom prst="flowChartConnector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0" name="9 Conector recto de flecha"/>
            <p:cNvCxnSpPr/>
            <p:nvPr/>
          </p:nvCxnSpPr>
          <p:spPr>
            <a:xfrm flipV="1">
              <a:off x="1585006" y="2201654"/>
              <a:ext cx="1163290" cy="104876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>
            <a:xfrm rot="10800000" flipV="1">
              <a:off x="290846" y="3373807"/>
              <a:ext cx="1163290" cy="104876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1533374" y="2018903"/>
              <a:ext cx="1061501" cy="440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320 </a:t>
              </a:r>
              <a:r>
                <a:rPr lang="es-MX" b="1" dirty="0" err="1" smtClean="0"/>
                <a:t>lb</a:t>
              </a:r>
              <a:r>
                <a:rPr lang="es-MX" b="1" baseline="-25000" dirty="0" err="1" smtClean="0"/>
                <a:t>f</a:t>
              </a:r>
              <a:endParaRPr lang="es-MX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21716" y="4287961"/>
              <a:ext cx="1032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320 </a:t>
              </a:r>
              <a:r>
                <a:rPr lang="es-MX" b="1" dirty="0" err="1" smtClean="0"/>
                <a:t>lb</a:t>
              </a:r>
              <a:r>
                <a:rPr lang="es-MX" b="1" baseline="-25000" dirty="0" err="1" smtClean="0"/>
                <a:t>f</a:t>
              </a:r>
              <a:endParaRPr lang="es-MX" b="1" dirty="0"/>
            </a:p>
          </p:txBody>
        </p:sp>
      </p:grpSp>
      <p:sp>
        <p:nvSpPr>
          <p:cNvPr id="15" name="14 Rectángulo"/>
          <p:cNvSpPr/>
          <p:nvPr/>
        </p:nvSpPr>
        <p:spPr>
          <a:xfrm>
            <a:off x="395536" y="844927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3200" dirty="0"/>
          </a:p>
        </p:txBody>
      </p:sp>
      <p:sp>
        <p:nvSpPr>
          <p:cNvPr id="16" name="15 Rectángulo"/>
          <p:cNvSpPr/>
          <p:nvPr/>
        </p:nvSpPr>
        <p:spPr>
          <a:xfrm>
            <a:off x="890221" y="522982"/>
            <a:ext cx="77142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Ejemplos donde las partículas tienen un valor de  resultante igual a cero.</a:t>
            </a:r>
            <a:endParaRPr lang="es-MX" sz="3200" dirty="0"/>
          </a:p>
        </p:txBody>
      </p:sp>
      <p:grpSp>
        <p:nvGrpSpPr>
          <p:cNvPr id="53" name="52 Grupo"/>
          <p:cNvGrpSpPr/>
          <p:nvPr/>
        </p:nvGrpSpPr>
        <p:grpSpPr>
          <a:xfrm>
            <a:off x="1688993" y="1756418"/>
            <a:ext cx="1681235" cy="2262664"/>
            <a:chOff x="3581400" y="2168711"/>
            <a:chExt cx="1681235" cy="2262664"/>
          </a:xfrm>
        </p:grpSpPr>
        <p:sp>
          <p:nvSpPr>
            <p:cNvPr id="19" name="18 Conector"/>
            <p:cNvSpPr/>
            <p:nvPr/>
          </p:nvSpPr>
          <p:spPr>
            <a:xfrm>
              <a:off x="4201133" y="3235618"/>
              <a:ext cx="130870" cy="150062"/>
            </a:xfrm>
            <a:prstGeom prst="flowChartConnector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 flipV="1">
              <a:off x="4267200" y="2209800"/>
              <a:ext cx="2" cy="98485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4332003" y="2168711"/>
              <a:ext cx="9306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53 N</a:t>
              </a:r>
              <a:endParaRPr lang="es-MX" b="1" dirty="0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3581400" y="4062043"/>
              <a:ext cx="6609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53 N</a:t>
              </a:r>
            </a:p>
          </p:txBody>
        </p:sp>
        <p:cxnSp>
          <p:nvCxnSpPr>
            <p:cNvPr id="26" name="25 Conector recto de flecha"/>
            <p:cNvCxnSpPr/>
            <p:nvPr/>
          </p:nvCxnSpPr>
          <p:spPr>
            <a:xfrm rot="10800000" flipV="1">
              <a:off x="4267201" y="3415172"/>
              <a:ext cx="2" cy="98485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8" name="87 Grupo"/>
          <p:cNvGrpSpPr/>
          <p:nvPr/>
        </p:nvGrpSpPr>
        <p:grpSpPr>
          <a:xfrm>
            <a:off x="243136" y="3375714"/>
            <a:ext cx="2522831" cy="2387643"/>
            <a:chOff x="395536" y="1826281"/>
            <a:chExt cx="3489043" cy="3117446"/>
          </a:xfrm>
        </p:grpSpPr>
        <p:cxnSp>
          <p:nvCxnSpPr>
            <p:cNvPr id="21" name="20 Conector recto de flecha"/>
            <p:cNvCxnSpPr/>
            <p:nvPr/>
          </p:nvCxnSpPr>
          <p:spPr>
            <a:xfrm flipH="1" flipV="1">
              <a:off x="395536" y="2061409"/>
              <a:ext cx="1673423" cy="12082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30 Conector recto de flecha"/>
            <p:cNvCxnSpPr/>
            <p:nvPr/>
          </p:nvCxnSpPr>
          <p:spPr>
            <a:xfrm rot="10800000" flipH="1" flipV="1">
              <a:off x="2211156" y="3382129"/>
              <a:ext cx="1673423" cy="12082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5" name="34 Conector"/>
            <p:cNvSpPr/>
            <p:nvPr/>
          </p:nvSpPr>
          <p:spPr>
            <a:xfrm>
              <a:off x="2082431" y="3229753"/>
              <a:ext cx="110540" cy="193473"/>
            </a:xfrm>
            <a:prstGeom prst="flowChartConnector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591390" y="1826281"/>
              <a:ext cx="1154674" cy="603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900 N</a:t>
              </a:r>
              <a:endParaRPr lang="es-MX" b="1" dirty="0"/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2411110" y="4339908"/>
              <a:ext cx="1221564" cy="603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900 N</a:t>
              </a:r>
              <a:endParaRPr lang="es-MX" b="1" dirty="0"/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3657600" y="4099731"/>
            <a:ext cx="3881295" cy="1498672"/>
            <a:chOff x="4788002" y="4169006"/>
            <a:chExt cx="2829331" cy="1498672"/>
          </a:xfrm>
        </p:grpSpPr>
        <p:sp>
          <p:nvSpPr>
            <p:cNvPr id="55" name="54 Conector"/>
            <p:cNvSpPr/>
            <p:nvPr/>
          </p:nvSpPr>
          <p:spPr>
            <a:xfrm rot="5400000">
              <a:off x="6109452" y="4828007"/>
              <a:ext cx="160090" cy="166698"/>
            </a:xfrm>
            <a:prstGeom prst="flowChartConnector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56" name="55 Conector recto de flecha"/>
            <p:cNvCxnSpPr/>
            <p:nvPr/>
          </p:nvCxnSpPr>
          <p:spPr>
            <a:xfrm>
              <a:off x="6272845" y="4912129"/>
              <a:ext cx="1315549" cy="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7" name="56 CuadroTexto"/>
            <p:cNvSpPr txBox="1"/>
            <p:nvPr/>
          </p:nvSpPr>
          <p:spPr>
            <a:xfrm>
              <a:off x="6680241" y="5058601"/>
              <a:ext cx="728605" cy="45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12 N</a:t>
              </a:r>
              <a:endParaRPr lang="es-MX" b="1" dirty="0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6950025" y="4189660"/>
              <a:ext cx="667308" cy="45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4 </a:t>
              </a:r>
              <a:r>
                <a:rPr lang="es-MX" b="1" dirty="0"/>
                <a:t>N</a:t>
              </a:r>
            </a:p>
          </p:txBody>
        </p:sp>
        <p:cxnSp>
          <p:nvCxnSpPr>
            <p:cNvPr id="59" name="58 Conector recto de flecha"/>
            <p:cNvCxnSpPr/>
            <p:nvPr/>
          </p:nvCxnSpPr>
          <p:spPr>
            <a:xfrm flipV="1">
              <a:off x="6279442" y="4169006"/>
              <a:ext cx="765102" cy="66230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61 Conector recto de flecha"/>
            <p:cNvCxnSpPr/>
            <p:nvPr/>
          </p:nvCxnSpPr>
          <p:spPr>
            <a:xfrm rot="10800000">
              <a:off x="4788002" y="4911350"/>
              <a:ext cx="1315549" cy="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64 Conector recto de flecha"/>
            <p:cNvCxnSpPr/>
            <p:nvPr/>
          </p:nvCxnSpPr>
          <p:spPr>
            <a:xfrm rot="10800000" flipV="1">
              <a:off x="5341046" y="5005372"/>
              <a:ext cx="765102" cy="66230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65 CuadroTexto"/>
            <p:cNvSpPr txBox="1"/>
            <p:nvPr/>
          </p:nvSpPr>
          <p:spPr>
            <a:xfrm>
              <a:off x="4986395" y="4577405"/>
              <a:ext cx="728605" cy="451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12 N</a:t>
              </a:r>
              <a:endParaRPr lang="es-MX" b="1" dirty="0"/>
            </a:p>
          </p:txBody>
        </p:sp>
      </p:grpSp>
      <p:sp>
        <p:nvSpPr>
          <p:cNvPr id="67" name="66 CuadroTexto"/>
          <p:cNvSpPr txBox="1"/>
          <p:nvPr/>
        </p:nvSpPr>
        <p:spPr>
          <a:xfrm>
            <a:off x="4932663" y="5276629"/>
            <a:ext cx="667308" cy="451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4 </a:t>
            </a:r>
            <a:r>
              <a:rPr lang="es-MX" b="1" dirty="0"/>
              <a:t>N</a:t>
            </a:r>
          </a:p>
        </p:txBody>
      </p:sp>
      <p:grpSp>
        <p:nvGrpSpPr>
          <p:cNvPr id="86" name="85 Grupo"/>
          <p:cNvGrpSpPr/>
          <p:nvPr/>
        </p:nvGrpSpPr>
        <p:grpSpPr>
          <a:xfrm>
            <a:off x="3048000" y="1686998"/>
            <a:ext cx="3403641" cy="2189646"/>
            <a:chOff x="792620" y="3614223"/>
            <a:chExt cx="3544042" cy="2693015"/>
          </a:xfrm>
        </p:grpSpPr>
        <p:sp>
          <p:nvSpPr>
            <p:cNvPr id="70" name="69 Conector"/>
            <p:cNvSpPr/>
            <p:nvPr/>
          </p:nvSpPr>
          <p:spPr>
            <a:xfrm rot="5400000">
              <a:off x="2378319" y="4877782"/>
              <a:ext cx="160090" cy="166698"/>
            </a:xfrm>
            <a:prstGeom prst="flowChartConnector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1810065" y="3614223"/>
              <a:ext cx="899106" cy="410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2</a:t>
              </a:r>
              <a:r>
                <a:rPr lang="es-MX" b="1" dirty="0" smtClean="0"/>
                <a:t>5 </a:t>
              </a:r>
              <a:r>
                <a:rPr lang="es-MX" b="1" dirty="0" err="1"/>
                <a:t>lb</a:t>
              </a:r>
              <a:r>
                <a:rPr lang="es-MX" b="1" baseline="-25000" dirty="0" err="1"/>
                <a:t>f</a:t>
              </a:r>
              <a:endParaRPr lang="es-MX" b="1" dirty="0"/>
            </a:p>
          </p:txBody>
        </p:sp>
        <p:cxnSp>
          <p:nvCxnSpPr>
            <p:cNvPr id="74" name="73 Conector recto de flecha"/>
            <p:cNvCxnSpPr/>
            <p:nvPr/>
          </p:nvCxnSpPr>
          <p:spPr>
            <a:xfrm flipH="1" flipV="1">
              <a:off x="996832" y="4463717"/>
              <a:ext cx="1378183" cy="463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74 Conector recto de flecha"/>
            <p:cNvCxnSpPr/>
            <p:nvPr/>
          </p:nvCxnSpPr>
          <p:spPr>
            <a:xfrm flipH="1" flipV="1">
              <a:off x="1509040" y="3629746"/>
              <a:ext cx="887675" cy="12513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7" name="76 CuadroTexto"/>
            <p:cNvSpPr txBox="1"/>
            <p:nvPr/>
          </p:nvSpPr>
          <p:spPr>
            <a:xfrm>
              <a:off x="2268405" y="5855443"/>
              <a:ext cx="1137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25 </a:t>
              </a:r>
              <a:r>
                <a:rPr lang="es-MX" b="1" dirty="0" err="1" smtClean="0"/>
                <a:t>lb</a:t>
              </a:r>
              <a:r>
                <a:rPr lang="es-MX" b="1" baseline="-25000" dirty="0" err="1" smtClean="0"/>
                <a:t>f</a:t>
              </a:r>
              <a:endParaRPr lang="es-MX" b="1" dirty="0"/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792620" y="4762801"/>
              <a:ext cx="1017444" cy="422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9.5 </a:t>
              </a:r>
              <a:r>
                <a:rPr lang="es-MX" b="1" dirty="0" err="1"/>
                <a:t>lb</a:t>
              </a:r>
              <a:r>
                <a:rPr lang="es-MX" b="1" baseline="-25000" dirty="0" err="1"/>
                <a:t>f</a:t>
              </a:r>
              <a:endParaRPr lang="es-MX" b="1" dirty="0"/>
            </a:p>
          </p:txBody>
        </p:sp>
        <p:cxnSp>
          <p:nvCxnSpPr>
            <p:cNvPr id="80" name="79 Conector recto de flecha"/>
            <p:cNvCxnSpPr/>
            <p:nvPr/>
          </p:nvCxnSpPr>
          <p:spPr>
            <a:xfrm rot="10800000" flipH="1" flipV="1">
              <a:off x="2539440" y="5055898"/>
              <a:ext cx="887675" cy="12513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83 Conector recto de flecha"/>
            <p:cNvCxnSpPr/>
            <p:nvPr/>
          </p:nvCxnSpPr>
          <p:spPr>
            <a:xfrm rot="10800000" flipH="1" flipV="1">
              <a:off x="2538672" y="5013464"/>
              <a:ext cx="1378183" cy="463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5" name="84 CuadroTexto"/>
            <p:cNvSpPr txBox="1"/>
            <p:nvPr/>
          </p:nvSpPr>
          <p:spPr>
            <a:xfrm>
              <a:off x="3406108" y="4850496"/>
              <a:ext cx="930554" cy="422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/>
                <a:t>9.5 </a:t>
              </a:r>
              <a:r>
                <a:rPr lang="es-MX" b="1" dirty="0" err="1"/>
                <a:t>lb</a:t>
              </a:r>
              <a:r>
                <a:rPr lang="es-MX" b="1" baseline="-25000" dirty="0" err="1"/>
                <a:t>f</a:t>
              </a:r>
              <a:endParaRPr lang="es-MX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278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 smtClean="0">
                <a:latin typeface="Arial" pitchFamily="34" charset="0"/>
                <a:cs typeface="Arial" pitchFamily="34" charset="0"/>
              </a:rPr>
              <a:t>Primera ley de Newton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1000" y="152400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A </a:t>
            </a:r>
            <a:r>
              <a:rPr lang="es-MX" sz="3200" dirty="0"/>
              <a:t>finales del siglo XVIII Sir Isaac Newton formuló tres leyes </a:t>
            </a:r>
            <a:r>
              <a:rPr lang="es-MX" sz="3200" dirty="0" smtClean="0"/>
              <a:t>fundamentales de </a:t>
            </a:r>
            <a:r>
              <a:rPr lang="es-MX" sz="3200" dirty="0"/>
              <a:t>la mecánica. La primera </a:t>
            </a:r>
            <a:r>
              <a:rPr lang="es-MX" sz="3200" dirty="0" smtClean="0"/>
              <a:t>de estas </a:t>
            </a:r>
            <a:r>
              <a:rPr lang="es-MX" sz="3200" dirty="0"/>
              <a:t>leyes puede enunciarse </a:t>
            </a:r>
            <a:r>
              <a:rPr lang="es-MX" sz="3200" dirty="0" smtClean="0"/>
              <a:t>de la siguiente forma: si </a:t>
            </a:r>
            <a:r>
              <a:rPr lang="es-MX" sz="3200" dirty="0"/>
              <a:t>la </a:t>
            </a:r>
            <a:r>
              <a:rPr lang="es-MX" sz="3200" dirty="0" smtClean="0"/>
              <a:t>resultante </a:t>
            </a:r>
            <a:r>
              <a:rPr lang="es-MX" sz="3200" dirty="0"/>
              <a:t>de todas las fuerzas que actúan sobre una partícula es cero, la </a:t>
            </a:r>
            <a:r>
              <a:rPr lang="es-MX" sz="3200" dirty="0" smtClean="0"/>
              <a:t>partícula estará </a:t>
            </a:r>
            <a:r>
              <a:rPr lang="es-MX" sz="3200" dirty="0"/>
              <a:t>en equilibrio.</a:t>
            </a:r>
          </a:p>
        </p:txBody>
      </p:sp>
    </p:spTree>
    <p:extLst>
      <p:ext uri="{BB962C8B-B14F-4D97-AF65-F5344CB8AC3E}">
        <p14:creationId xmlns:p14="http://schemas.microsoft.com/office/powerpoint/2010/main" val="39438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323528" y="748129"/>
                <a:ext cx="8280920" cy="45858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3200" dirty="0" smtClean="0"/>
                  <a:t>De forma matemática se puede decir que:</a:t>
                </a:r>
              </a:p>
              <a:p>
                <a:endParaRPr lang="es-MX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𝑹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=∑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𝑭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s-MX" sz="3200" b="1" i="1" dirty="0" smtClean="0">
                  <a:ea typeface="Cambria Math"/>
                </a:endParaRPr>
              </a:p>
              <a:p>
                <a:endParaRPr lang="es-MX" sz="3200" dirty="0" smtClean="0"/>
              </a:p>
              <a:p>
                <a:pPr algn="just"/>
                <a:r>
                  <a:rPr lang="es-MX" sz="3200" dirty="0" smtClean="0"/>
                  <a:t>Donde </a:t>
                </a:r>
                <a:r>
                  <a:rPr lang="es-MX" sz="3200" b="1" dirty="0" smtClean="0"/>
                  <a:t>R </a:t>
                </a:r>
                <a:r>
                  <a:rPr lang="es-MX" sz="3200" dirty="0" smtClean="0"/>
                  <a:t>es el </a:t>
                </a:r>
                <a:r>
                  <a:rPr lang="es-MX" sz="3200" dirty="0"/>
                  <a:t>vector resultante </a:t>
                </a:r>
                <a:r>
                  <a:rPr lang="es-MX" sz="3200" dirty="0" smtClean="0"/>
                  <a:t>de </a:t>
                </a:r>
                <a:r>
                  <a:rPr lang="es-MX" sz="3200" dirty="0"/>
                  <a:t>todas las fuerzas a las que esta sometida la </a:t>
                </a:r>
                <a:r>
                  <a:rPr lang="es-MX" sz="3200" dirty="0" smtClean="0"/>
                  <a:t>partícula y </a:t>
                </a:r>
                <a:r>
                  <a:rPr lang="es-MX" sz="3200" b="1" dirty="0" smtClean="0"/>
                  <a:t>∑F</a:t>
                </a:r>
                <a:endParaRPr lang="es-MX" sz="3200" b="1" i="1" dirty="0" smtClean="0"/>
              </a:p>
              <a:p>
                <a:pPr algn="just"/>
                <a:r>
                  <a:rPr lang="es-MX" sz="3200" i="1" dirty="0" smtClean="0"/>
                  <a:t>la magnitud de la suma </a:t>
                </a:r>
                <a:r>
                  <a:rPr lang="es-MX" sz="3200" i="1" dirty="0"/>
                  <a:t>de todas las fuerzas </a:t>
                </a:r>
                <a:r>
                  <a:rPr lang="es-MX" sz="3200" dirty="0"/>
                  <a:t>que actúan sobre </a:t>
                </a:r>
                <a:r>
                  <a:rPr lang="es-MX" sz="3200" dirty="0" smtClean="0"/>
                  <a:t>la partícula</a:t>
                </a:r>
                <a:r>
                  <a:rPr lang="es-MX" sz="3200" dirty="0"/>
                  <a:t>.</a:t>
                </a:r>
              </a:p>
              <a:p>
                <a:endParaRPr lang="es-MX" sz="3200" dirty="0"/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48129"/>
                <a:ext cx="8280920" cy="4585871"/>
              </a:xfrm>
              <a:prstGeom prst="rect">
                <a:avLst/>
              </a:prstGeom>
              <a:blipFill rotWithShape="1">
                <a:blip r:embed="rId3"/>
                <a:stretch>
                  <a:fillRect l="-1841" t="-1729" r="-19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23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323528" y="733485"/>
                <a:ext cx="8280920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Si sustituimos la expresión matemática anterior </a:t>
                </a:r>
                <a:r>
                  <a:rPr lang="es-MX" sz="3200" dirty="0"/>
                  <a:t>en la segunda ley de </a:t>
                </a:r>
                <a:r>
                  <a:rPr lang="es-MX" sz="3200" dirty="0" smtClean="0"/>
                  <a:t>Newton</a:t>
                </a:r>
              </a:p>
              <a:p>
                <a:endParaRPr lang="es-MX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>
                          <a:latin typeface="Cambria Math"/>
                          <a:ea typeface="Cambria Math"/>
                        </a:rPr>
                        <m:t>∑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𝑭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𝒎𝒂</m:t>
                      </m:r>
                    </m:oMath>
                  </m:oMathPara>
                </a14:m>
                <a:endParaRPr lang="es-MX" sz="3200" b="1" i="1" dirty="0" smtClean="0">
                  <a:ea typeface="Cambria Math"/>
                </a:endParaRPr>
              </a:p>
              <a:p>
                <a:endParaRPr lang="es-MX" sz="3200" b="1" i="1" dirty="0" smtClean="0">
                  <a:ea typeface="Cambria Math"/>
                </a:endParaRPr>
              </a:p>
              <a:p>
                <a:pPr algn="just"/>
                <a:r>
                  <a:rPr lang="es-MX" sz="3200" i="1" dirty="0" smtClean="0">
                    <a:ea typeface="Cambria Math"/>
                  </a:rPr>
                  <a:t>Como </a:t>
                </a:r>
                <a:r>
                  <a:rPr lang="es-MX" sz="3200" b="1" i="1" dirty="0" err="1" smtClean="0"/>
                  <a:t>m</a:t>
                </a:r>
                <a:r>
                  <a:rPr lang="es-MX" sz="3200" b="1" dirty="0" err="1" smtClean="0"/>
                  <a:t>a</a:t>
                </a:r>
                <a:r>
                  <a:rPr lang="es-MX" sz="3200" b="1" dirty="0" smtClean="0"/>
                  <a:t> = 0</a:t>
                </a:r>
                <a:r>
                  <a:rPr lang="es-MX" sz="3200" dirty="0" smtClean="0"/>
                  <a:t>, por lo tanto la aceleración de la partícula es </a:t>
                </a:r>
                <a:r>
                  <a:rPr lang="es-MX" sz="3200" b="1" dirty="0" smtClean="0"/>
                  <a:t>a = 0</a:t>
                </a:r>
                <a:r>
                  <a:rPr lang="es-MX" sz="3200" dirty="0" smtClean="0"/>
                  <a:t>. De esto podemos decir que, </a:t>
                </a:r>
                <a:r>
                  <a:rPr lang="es-MX" sz="3200" dirty="0"/>
                  <a:t>la partícula </a:t>
                </a:r>
                <a:r>
                  <a:rPr lang="es-MX" sz="3200" dirty="0" smtClean="0"/>
                  <a:t>se </a:t>
                </a:r>
                <a:r>
                  <a:rPr lang="es-MX" sz="3200" dirty="0"/>
                  <a:t>mueve con velocidad constante o permanece en </a:t>
                </a:r>
                <a:r>
                  <a:rPr lang="es-MX" sz="3200" dirty="0" smtClean="0"/>
                  <a:t>reposo</a:t>
                </a:r>
                <a:r>
                  <a:rPr lang="es-MX" sz="3200" dirty="0"/>
                  <a:t>.</a:t>
                </a:r>
                <a:r>
                  <a:rPr lang="es-MX" sz="3200" dirty="0" smtClean="0"/>
                  <a:t>  </a:t>
                </a:r>
                <a:endParaRPr lang="es-MX" sz="3200" dirty="0"/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33485"/>
                <a:ext cx="8280920" cy="4524315"/>
              </a:xfrm>
              <a:prstGeom prst="rect">
                <a:avLst/>
              </a:prstGeom>
              <a:blipFill rotWithShape="1">
                <a:blip r:embed="rId3"/>
                <a:stretch>
                  <a:fillRect l="-1841" t="-1750" r="-1915" b="-336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38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323528" y="381000"/>
                <a:ext cx="8280920" cy="4649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Ahora bien, </a:t>
                </a:r>
                <a:r>
                  <a:rPr lang="es-MX" sz="3200" dirty="0"/>
                  <a:t>d</a:t>
                </a:r>
                <a:r>
                  <a:rPr lang="es-MX" sz="3200" dirty="0" smtClean="0"/>
                  <a:t>escomponiendo </a:t>
                </a:r>
                <a:r>
                  <a:rPr lang="es-MX" sz="3200" dirty="0"/>
                  <a:t>cada fuerza </a:t>
                </a:r>
                <a:r>
                  <a:rPr lang="es-MX" sz="3200" dirty="0" smtClean="0"/>
                  <a:t>en </a:t>
                </a:r>
                <a:r>
                  <a:rPr lang="es-MX" sz="3200" dirty="0"/>
                  <a:t>sus componentes rectangulares, </a:t>
                </a:r>
                <a:r>
                  <a:rPr lang="es-MX" sz="3200" dirty="0" smtClean="0"/>
                  <a:t>se obtiene que:</a:t>
                </a:r>
              </a:p>
              <a:p>
                <a:endParaRPr lang="es-MX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MX" sz="32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∑</m:t>
                          </m:r>
                          <m:sSub>
                            <m:sSubPr>
                              <m:ctrlP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sub>
                          </m:sSub>
                        </m:e>
                      </m:d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𝒊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s-MX" sz="32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∑</m:t>
                          </m:r>
                          <m:sSub>
                            <m:sSubPr>
                              <m:ctrlP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sub>
                          </m:sSub>
                        </m:e>
                      </m:d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𝒋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s-MX" sz="3200" b="1" i="1" dirty="0" smtClean="0">
                  <a:ea typeface="Cambria Math"/>
                </a:endParaRPr>
              </a:p>
              <a:p>
                <a:endParaRPr lang="es-MX" sz="3200" b="1" i="1" dirty="0">
                  <a:ea typeface="Cambria Math"/>
                </a:endParaRPr>
              </a:p>
              <a:p>
                <a:pPr algn="just"/>
                <a:r>
                  <a:rPr lang="es-MX" sz="3200" dirty="0" smtClean="0"/>
                  <a:t>Se </a:t>
                </a:r>
                <a:r>
                  <a:rPr lang="es-MX" sz="3200" dirty="0"/>
                  <a:t>concluye que las condiciones necesarias y suficientes para el </a:t>
                </a:r>
                <a:r>
                  <a:rPr lang="es-MX" sz="3200" dirty="0" smtClean="0"/>
                  <a:t>equilibrio de </a:t>
                </a:r>
                <a:r>
                  <a:rPr lang="es-MX" sz="3200" dirty="0"/>
                  <a:t>una partícula son</a:t>
                </a:r>
              </a:p>
              <a:p>
                <a:endParaRPr lang="es-MX" sz="32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s-MX" sz="3200" b="1" i="1" smtClean="0">
                        <a:latin typeface="Cambria Math"/>
                        <a:ea typeface="Cambria Math"/>
                      </a:rPr>
                      <m:t>∑</m:t>
                    </m:r>
                    <m:sSub>
                      <m:sSubPr>
                        <m:ctrlPr>
                          <a:rPr lang="es-MX" sz="32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MX" sz="3200" b="1" i="1">
                            <a:latin typeface="Cambria Math"/>
                            <a:ea typeface="Cambria Math"/>
                          </a:rPr>
                          <m:t>𝑭</m:t>
                        </m:r>
                      </m:e>
                      <m:sub>
                        <m:r>
                          <a:rPr lang="es-MX" sz="3200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sub>
                    </m:sSub>
                    <m:r>
                      <a:rPr lang="es-MX" sz="3200" b="0" i="0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r>
                  <a:rPr lang="es-MX" sz="3200" dirty="0" smtClean="0"/>
                  <a:t>    </a:t>
                </a:r>
                <a14:m>
                  <m:oMath xmlns:m="http://schemas.openxmlformats.org/officeDocument/2006/math">
                    <m:r>
                      <a:rPr lang="es-MX" sz="3200" b="1" i="1">
                        <a:latin typeface="Cambria Math"/>
                        <a:ea typeface="Cambria Math"/>
                      </a:rPr>
                      <m:t>∑</m:t>
                    </m:r>
                    <m:sSub>
                      <m:sSubPr>
                        <m:ctrlPr>
                          <a:rPr lang="es-MX" sz="32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s-MX" sz="3200" b="1" i="1">
                            <a:latin typeface="Cambria Math"/>
                            <a:ea typeface="Cambria Math"/>
                          </a:rPr>
                          <m:t>𝑭</m:t>
                        </m:r>
                      </m:e>
                      <m:sub>
                        <m:r>
                          <a:rPr lang="es-MX" sz="3200" b="1" i="1" smtClean="0">
                            <a:latin typeface="Cambria Math"/>
                            <a:ea typeface="Cambria Math"/>
                          </a:rPr>
                          <m:t>𝒚</m:t>
                        </m:r>
                      </m:sub>
                    </m:sSub>
                    <m:r>
                      <a:rPr lang="es-MX" sz="3200" b="0" i="0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es-MX" sz="3200" dirty="0"/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81000"/>
                <a:ext cx="8280920" cy="4649734"/>
              </a:xfrm>
              <a:prstGeom prst="rect">
                <a:avLst/>
              </a:prstGeom>
              <a:blipFill rotWithShape="1">
                <a:blip r:embed="rId3"/>
                <a:stretch>
                  <a:fillRect l="-1841" t="-1706" r="-19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787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máticas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matemáticas 1</Template>
  <TotalTime>760</TotalTime>
  <Words>491</Words>
  <Application>Microsoft Office PowerPoint</Application>
  <PresentationFormat>Presentación en pantalla (4:3)</PresentationFormat>
  <Paragraphs>66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matemáticas 1</vt:lpstr>
      <vt:lpstr>1_Tema de Office</vt:lpstr>
      <vt:lpstr>Primera ley de Newton (Equilibrio)</vt:lpstr>
      <vt:lpstr>Primera ley de Newton (Equilibrio)</vt:lpstr>
      <vt:lpstr>Equilibrio de una partícula</vt:lpstr>
      <vt:lpstr>Presentación de PowerPoint</vt:lpstr>
      <vt:lpstr>Presentación de PowerPoint</vt:lpstr>
      <vt:lpstr>Primera ley de Newton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Trinomio cuadrado perfecto</dc:title>
  <dc:creator>ANGIE</dc:creator>
  <cp:lastModifiedBy>ANGIE</cp:lastModifiedBy>
  <cp:revision>45</cp:revision>
  <dcterms:created xsi:type="dcterms:W3CDTF">2016-10-09T04:22:50Z</dcterms:created>
  <dcterms:modified xsi:type="dcterms:W3CDTF">2016-10-10T01:56:18Z</dcterms:modified>
</cp:coreProperties>
</file>